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78" r:id="rId7"/>
    <p:sldId id="297" r:id="rId8"/>
    <p:sldId id="29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9" r:id="rId34"/>
    <p:sldId id="292" r:id="rId35"/>
    <p:sldId id="300" r:id="rId36"/>
    <p:sldId id="293" r:id="rId37"/>
    <p:sldId id="294" r:id="rId38"/>
    <p:sldId id="301" r:id="rId39"/>
    <p:sldId id="273" r:id="rId40"/>
    <p:sldId id="274" r:id="rId41"/>
    <p:sldId id="275" r:id="rId42"/>
    <p:sldId id="276" r:id="rId43"/>
    <p:sldId id="277" r:id="rId44"/>
    <p:sldId id="279" r:id="rId45"/>
    <p:sldId id="28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renings.ru/entsiklopediya-nlp/modeli/871-model-nlp-metaprogramma-predpochitaemaya-modalnost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renings.ru/entsiklopediya-nlp/modeli/455-model-nlp-meta-programmy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иерархией ценностей. Ценности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 и 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12422" r="26674" b="21626"/>
          <a:stretch>
            <a:fillRect/>
          </a:stretch>
        </p:blipFill>
        <p:spPr bwMode="auto">
          <a:xfrm>
            <a:off x="611560" y="836712"/>
            <a:ext cx="77768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Мотивация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Этого человека волнует то, что он выиграет, приобретет, достигнет.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обращает внимание на то, что ему нужно, а не на то, от чего он хочет уйти. Это человек, который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«идет на новую работу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не «уходит со старой».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люди хорошо могут определить, чего они хотят достигнуть, но у них могут возникнуть трудности с определением того, что надо избежать.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Фокусирован на своих целях. Продвигаются к тому, чего они хотят.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справляются с делами там, где необходима способность неотступно стремиться к определенной цели.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Мотивация 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человек уходит от негатива, от того, что ему не нравится.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не означает, что у него нет цели, просто в первую очередь он обращает внимание на то, что ему не нравится, чего он хочет избежать. Он «уходит со старой работы», а не «идет на новую».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люди хорошо определяют, чего им стоит избегать, и с трудом – к чему они стремятся.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Превосходно обнаруживают ошибки и будут хорошо работать, например, контролерами качества.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различие хорошо можно показать на примере рекламы. Как именно мотивировать человека совершить нужный рекламодателю поступок: купить, продать, позвонить родителям, отнести деньги в банк, проголосовать за (против)?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Людям,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мотивирующимся 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этого нужно создать представление прекрасного будущего после совершения нужного действия: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Пылесос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Kaiff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сделает вашу жизнь счастливой!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 хотите иметь красивые и здоровые волосы? Покупайте шампунь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Milo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вы положите деньги в НАШ БАНК, то будете получать по 110% прибыли ежемесячно!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Мотивирующиеся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представляют, что они хотят получить, это их привлекает и тянет к себе. И чем приятнее и прекраснее «это», тем сильнее их мотивация. Именно поэтому в рекламе такая куча описаний достоинств предложения, зачастую весьма нереальных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неэкологичных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Только наш товар сделает вас совершенно счастливыми.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Жуя исключительно жевательную резинку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Rezina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 будете иметь белые красивые зубы.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Вообще говоря, мотивация связана именно 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внутренним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представлением. И это внутреннее представление может иметь очень слабую связь с реальностью. Например, женщина может представлять, что после того, как вымоет пол, ей скажет «спасибо» её покойная бабушка.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Людям,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мотивирующимся ОТ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создания сильной мотивации требуется создание чего-нибудь ужасающего, и чем сильнее будет оно ужасать, тем сильнее будет мотивироваться человек данного типа.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Ужасающий кариес или не менее поражающее воображение появление перхоти, приводящие, по представлениям создателей рекламы чуть ли не к преждевременной смерти, достаточно характерный пример этого.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Предложенные выше рекламные лозунги направленные на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мотивирующихся ОТ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выглядеть приблизительно так: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пылесоса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Kaiff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ваша жизнь превратится в каторгу!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Ваши волосы стали хрупкими, ломкими? И вы хотите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избавиться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перхоти? Покупайте шампунь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Milo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вы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положите деньги в НАШ БАНК, то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будете получать 110% прибыли ежемесячно!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люди обычно прекрасно представляют чего нужно избегать, но то, чего они хотят достичь им определить несколько труднее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быту это может быть так.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Мотивирующийся 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чтобы заставить себя помыть пол представляет себе все прелести сверкающей чистоты, похвалы родственников и ощущение достижения.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Мотивирующийся ОТ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 же самого будет представлять себе все ужасы полного захламления, ругани живущих вместе и осуждения соседей а так же суровые укоры самого себя.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Мотивация – внутренний механизм, позволяющий нам делать то, что нам делать не хочется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343" t="12695" r="47175" b="41406"/>
          <a:stretch>
            <a:fillRect/>
          </a:stretch>
        </p:blipFill>
        <p:spPr bwMode="auto">
          <a:xfrm>
            <a:off x="1071538" y="2714620"/>
            <a:ext cx="72866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Естественно, что обычно люди пользуются обеими способами мотивации.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некоторые сначала говорят,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чего они уходят, а потом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чему стремятся: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Ваши волосы стали хрупкими и ломкими? А вы хотите видеть их здоровыми и сильными? Покупайте шампунь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Shampunn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и обратная ситуация – когда человек сначала говорит к чему стремится, а потом от чего уходит.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здесь, как и при определении других метапрограмм именно преобладание, то, с чего человек начинает и чем больше пользуется в данном контексте.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Каналы восприятия и мотивация.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определённая связь между каналами восприятия и типом мотивации.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визуальна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человек представляет себя яркую картину «счастья», которое придёт к нему сразу после того, как он сделает эту гадость.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Мотивация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кинестетическая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человек чувствует неприятное ощущение, и ему хочется от него избавиться.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3798" t="20672" r="30821" b="16330"/>
          <a:stretch>
            <a:fillRect/>
          </a:stretch>
        </p:blipFill>
        <p:spPr bwMode="auto">
          <a:xfrm>
            <a:off x="1187624" y="1052736"/>
            <a:ext cx="69847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0297" r="31655" b="20641"/>
          <a:stretch>
            <a:fillRect/>
          </a:stretch>
        </p:blipFill>
        <p:spPr bwMode="auto">
          <a:xfrm>
            <a:off x="1691680" y="1124744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0297" r="31655" b="20641"/>
          <a:stretch>
            <a:fillRect/>
          </a:stretch>
        </p:blipFill>
        <p:spPr bwMode="auto">
          <a:xfrm>
            <a:off x="1403648" y="1268760"/>
            <a:ext cx="58326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0297" r="31655" b="21625"/>
          <a:stretch>
            <a:fillRect/>
          </a:stretch>
        </p:blipFill>
        <p:spPr bwMode="auto">
          <a:xfrm>
            <a:off x="1331640" y="1124744"/>
            <a:ext cx="67687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0297" r="31655" b="21625"/>
          <a:stretch>
            <a:fillRect/>
          </a:stretch>
        </p:blipFill>
        <p:spPr bwMode="auto">
          <a:xfrm>
            <a:off x="1619672" y="1268760"/>
            <a:ext cx="57606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0297" r="31655" b="21625"/>
          <a:stretch>
            <a:fillRect/>
          </a:stretch>
        </p:blipFill>
        <p:spPr bwMode="auto">
          <a:xfrm>
            <a:off x="1475656" y="620688"/>
            <a:ext cx="66247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0297" r="31655" b="21625"/>
          <a:stretch>
            <a:fillRect/>
          </a:stretch>
        </p:blipFill>
        <p:spPr bwMode="auto">
          <a:xfrm>
            <a:off x="899592" y="1052736"/>
            <a:ext cx="74168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19313" r="31101" b="23594"/>
          <a:stretch>
            <a:fillRect/>
          </a:stretch>
        </p:blipFill>
        <p:spPr bwMode="auto">
          <a:xfrm>
            <a:off x="1547664" y="1052736"/>
            <a:ext cx="59046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Ценности в человеческой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это то, для достижения чего человек согласен использовать свои ресурсы: время, деньги, энергию и т.п.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Аткинсон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0297" r="31655" b="21625"/>
          <a:stretch>
            <a:fillRect/>
          </a:stretch>
        </p:blipFill>
        <p:spPr bwMode="auto">
          <a:xfrm>
            <a:off x="1403648" y="1052736"/>
            <a:ext cx="65527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0297" r="31655" b="21625"/>
          <a:stretch>
            <a:fillRect/>
          </a:stretch>
        </p:blipFill>
        <p:spPr bwMode="auto">
          <a:xfrm>
            <a:off x="899592" y="620688"/>
            <a:ext cx="72728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0297" r="31102" b="21625"/>
          <a:stretch>
            <a:fillRect/>
          </a:stretch>
        </p:blipFill>
        <p:spPr bwMode="auto">
          <a:xfrm>
            <a:off x="1475656" y="980728"/>
            <a:ext cx="57606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5273" t="12695" r="46094" b="27734"/>
          <a:stretch>
            <a:fillRect/>
          </a:stretch>
        </p:blipFill>
        <p:spPr bwMode="auto">
          <a:xfrm>
            <a:off x="642910" y="928670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21282" r="31655" b="21625"/>
          <a:stretch>
            <a:fillRect/>
          </a:stretch>
        </p:blipFill>
        <p:spPr bwMode="auto">
          <a:xfrm>
            <a:off x="1115616" y="764704"/>
            <a:ext cx="5544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6445" t="13672" r="45508" b="28711"/>
          <a:stretch>
            <a:fillRect/>
          </a:stretch>
        </p:blipFill>
        <p:spPr bwMode="auto">
          <a:xfrm>
            <a:off x="1000100" y="857232"/>
            <a:ext cx="74295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19313" r="31101" b="21625"/>
          <a:stretch>
            <a:fillRect/>
          </a:stretch>
        </p:blipFill>
        <p:spPr bwMode="auto">
          <a:xfrm>
            <a:off x="1763688" y="1412776"/>
            <a:ext cx="5688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0297" r="31655" b="21625"/>
          <a:stretch>
            <a:fillRect/>
          </a:stretch>
        </p:blipFill>
        <p:spPr bwMode="auto">
          <a:xfrm>
            <a:off x="1187624" y="1124744"/>
            <a:ext cx="69847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5170" t="13672" r="46094" b="33407"/>
          <a:stretch>
            <a:fillRect/>
          </a:stretch>
        </p:blipFill>
        <p:spPr bwMode="auto">
          <a:xfrm>
            <a:off x="642910" y="1000108"/>
            <a:ext cx="72152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Внешние признаки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Вербальные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мотивации нужно определять в соответствующем контексте.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задавая вопросы о том, как человек что-то сделал или совершил выбор: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ты купил этот телефон?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Почему ты пошёл в этот институт?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Естественно, обращать внимание нужно на моменты, связанные с мотивацией.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один из основных механизмов человеческого поведения. Мы мотивируем себя встать утром и пойти на работу, не есть сладкого и пойти заниматься спортом. Мы мотивируем других починить кран или вымыть пол, купить предлагаемый товар или работать более эффективно.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мотивации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характерно обращение внимания на то, чего не хватает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отсуствует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неприятных последствиях, проблемах, как чего либо избежать: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Когда мой старый телефон мне надоел.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Родители мне напомнили, что если не поступлю в институт, то попаду в армию.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же характерна негативная структура предложения: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Мне в нём не нравится...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не то, что мне нужно.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Мотивирующиеся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фокусируются на плюсах, положительных эмоциях и позитивных последствиях: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Я увидел этот телефон и сразу его захотел!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Я выбирал институт, который бы мне понравился.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Фокус больше на то, как чего достичь: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Для повышения продаж нужно больше работать.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Невербальные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Мотивирующиеся 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склонны к позитивным эмоциям.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Мотивирующиеся ОТ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склонны к негативным эмоциям.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Естественно, это проявляется в привычном напряжении мимических мышц - в нейтральном состоянии у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мотивирующихся 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выражение лица более позитивное (уголки губ вверх, «гусиные лапки «возле глаз»),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мотивирующихся ОТ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негативное (уголки губ слегка вниз, нижняя губа чуть вверх, губы слегка поджаты), часто бывают малоподвижны во время разговора.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ответе на вопрос о мотивации,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мотивирующися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наклоняются вперёд, жесты и дыхание довольно энергичны. Они демонстрируют позитивное состояние - уголки губ вверх, дыхание расслабленное, межбровная складка не выражена и т.д.).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Мотивирующиеся ОТ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отклоняться назад и складывать руки на груди, характерны отстраняющие жесты.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0297" r="31655" b="22610"/>
          <a:stretch>
            <a:fillRect/>
          </a:stretch>
        </p:blipFill>
        <p:spPr bwMode="auto">
          <a:xfrm>
            <a:off x="827584" y="836712"/>
            <a:ext cx="72728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4071" t="21282" r="31101" b="19657"/>
          <a:stretch>
            <a:fillRect/>
          </a:stretch>
        </p:blipFill>
        <p:spPr bwMode="auto">
          <a:xfrm>
            <a:off x="827584" y="1124744"/>
            <a:ext cx="74168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Метапрограмма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"Мотивация К-ОТ"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раз описывает, как человек предпочитает себя мотивировать – представляя, как будет хорошо, когда он сделает ту вещь, на которую он себя или кто-то его мотивирует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(мотивация К),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как будет плохо, когда он эту вещь не сделает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(мотивация ОТ).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24624" t="18329" r="31101" b="20641"/>
          <a:stretch>
            <a:fillRect/>
          </a:stretch>
        </p:blipFill>
        <p:spPr bwMode="auto">
          <a:xfrm>
            <a:off x="971600" y="548680"/>
            <a:ext cx="727280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5859" t="13672" r="46094" b="31640"/>
          <a:stretch>
            <a:fillRect/>
          </a:stretch>
        </p:blipFill>
        <p:spPr bwMode="auto">
          <a:xfrm>
            <a:off x="714348" y="785794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l="5859" t="15253" r="47480" b="26758"/>
          <a:stretch>
            <a:fillRect/>
          </a:stretch>
        </p:blipFill>
        <p:spPr bwMode="auto">
          <a:xfrm>
            <a:off x="714348" y="1142984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17344" r="25014" b="8829"/>
          <a:stretch>
            <a:fillRect/>
          </a:stretch>
        </p:blipFill>
        <p:spPr bwMode="auto">
          <a:xfrm>
            <a:off x="611560" y="476672"/>
            <a:ext cx="78488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771</Words>
  <Application>Microsoft Office PowerPoint</Application>
  <PresentationFormat>Экран (4:3)</PresentationFormat>
  <Paragraphs>43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Работа с иерархией ценностей. Ценности К и ОТ</vt:lpstr>
      <vt:lpstr>Мотивация – внутренний механизм, позволяющий нам делать то, что нам делать не хочется</vt:lpstr>
      <vt:lpstr>Ценности в человеческой жизни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Мотивация К </vt:lpstr>
      <vt:lpstr>Мотивация ОТ </vt:lpstr>
      <vt:lpstr>Слайд 13</vt:lpstr>
      <vt:lpstr>Слайд 14</vt:lpstr>
      <vt:lpstr>Слайд 15</vt:lpstr>
      <vt:lpstr>Слайд 16</vt:lpstr>
      <vt:lpstr>Слайд 17</vt:lpstr>
      <vt:lpstr>Слайд 18</vt:lpstr>
      <vt:lpstr>В быту это может быть так. </vt:lpstr>
      <vt:lpstr>Слайд 20</vt:lpstr>
      <vt:lpstr>Каналы восприятия и мотивация.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Внешние признаки </vt:lpstr>
      <vt:lpstr>Слайд 40</vt:lpstr>
      <vt:lpstr>Слайд 41</vt:lpstr>
      <vt:lpstr> Невербальные 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иерархией ценностей. Ценности К и ОТ</dc:title>
  <dc:creator>1</dc:creator>
  <cp:lastModifiedBy>Ардак</cp:lastModifiedBy>
  <cp:revision>14</cp:revision>
  <dcterms:created xsi:type="dcterms:W3CDTF">2018-11-02T18:47:56Z</dcterms:created>
  <dcterms:modified xsi:type="dcterms:W3CDTF">2019-10-28T17:37:12Z</dcterms:modified>
</cp:coreProperties>
</file>